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256" r:id="rId2"/>
    <p:sldId id="257" r:id="rId3"/>
    <p:sldId id="287" r:id="rId4"/>
    <p:sldId id="266" r:id="rId5"/>
    <p:sldId id="275" r:id="rId6"/>
    <p:sldId id="274" r:id="rId7"/>
    <p:sldId id="271" r:id="rId8"/>
    <p:sldId id="270" r:id="rId9"/>
    <p:sldId id="273" r:id="rId10"/>
    <p:sldId id="277" r:id="rId11"/>
    <p:sldId id="280" r:id="rId12"/>
    <p:sldId id="261" r:id="rId13"/>
    <p:sldId id="262" r:id="rId14"/>
    <p:sldId id="285" r:id="rId15"/>
    <p:sldId id="286"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8217" autoAdjust="0"/>
  </p:normalViewPr>
  <p:slideViewPr>
    <p:cSldViewPr>
      <p:cViewPr varScale="1">
        <p:scale>
          <a:sx n="95" d="100"/>
          <a:sy n="95"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8F0828-E2FA-4065-81F0-2AB786B233FC}" type="datetimeFigureOut">
              <a:rPr lang="en-US" smtClean="0"/>
              <a:t>4/2/2014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3CFCA79-25BC-4FD9-8767-EB6D6F405D6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15CB7-A386-4AB9-AD5F-9E8BC1B81A98}" type="datetimeFigureOut">
              <a:rPr lang="en-US" smtClean="0"/>
              <a:pPr/>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7C7C3-391F-43CD-A139-F88655F8F1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Linking Groups of Tasks</a:t>
            </a:r>
            <a:endParaRPr lang="en-US" dirty="0" smtClean="0"/>
          </a:p>
          <a:p>
            <a:r>
              <a:rPr lang="en-US" dirty="0" smtClean="0"/>
              <a:t>In summarizing the detailed task descriptions with driving functions, figure 5 shows the links between driving functions. These links, drawn as arcs on the figure, reveal sequential dependencies and interactions between functions. Similarly, the arcs connecting driving functions represent triggering conditions that initiate functions and their respective tasks. For example, "vehicle safety verified" designates the arc labeled "A," which connects Inspection with Startup, and shows that Startup occurs only after the vehicle has been inspected and its condition verified. Other functions may require several triggering events to initiate the underlying tasks. For example, Maneuvering depends on Traffic Coordination and </a:t>
            </a:r>
            <a:r>
              <a:rPr lang="en-US" dirty="0" err="1" smtClean="0"/>
              <a:t>Wayfinding</a:t>
            </a:r>
            <a:r>
              <a:rPr lang="en-US" dirty="0" smtClean="0"/>
              <a:t>. Thus, the arcs serve two purposes. First, they show the sequential dependencies between tasks and functions. Second, the arcs show how changes in system state and information flow link driving functions. These links become particularly useful when examining how drivers act on information in the context of the other driving tasks because they show how information initiates and changes driver behavior. This becomes particularly important when drivers must coordinate regulatory  traffic controls with environmental constraints, such as traffic conditions and roadway configurations. In general, the driving functions and the arcs that link them provide a summary of the information flows and initiating events that link general driving functions that might be lost in a more detailed view of individual driving tasks.</a:t>
            </a:r>
          </a:p>
          <a:p>
            <a:endParaRPr lang="en-US" dirty="0"/>
          </a:p>
        </p:txBody>
      </p:sp>
      <p:sp>
        <p:nvSpPr>
          <p:cNvPr id="4" name="Slide Number Placeholder 3"/>
          <p:cNvSpPr>
            <a:spLocks noGrp="1"/>
          </p:cNvSpPr>
          <p:nvPr>
            <p:ph type="sldNum" sz="quarter" idx="10"/>
          </p:nvPr>
        </p:nvSpPr>
        <p:spPr/>
        <p:txBody>
          <a:bodyPr/>
          <a:lstStyle/>
          <a:p>
            <a:fld id="{EFE7C7C3-391F-43CD-A139-F88655F8F16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54186A7-682E-45D3-BE15-F22D733698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0206CB2-F767-46BF-9071-4D113585C901}" type="datetimeFigureOut">
              <a:rPr lang="en-US" smtClean="0"/>
              <a:pPr/>
              <a:t>4/2/2014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54186A7-682E-45D3-BE15-F22D7336983E}"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0206CB2-F767-46BF-9071-4D113585C901}" type="datetimeFigureOut">
              <a:rPr lang="en-US" smtClean="0"/>
              <a:pPr/>
              <a:t>4/2/2014</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54186A7-682E-45D3-BE15-F22D733698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533400"/>
            <a:ext cx="5638800" cy="2133600"/>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sp3d extrusionH="57150">
              <a:bevelT w="38100" h="38100" prst="angle"/>
            </a:sp3d>
          </a:bodyPr>
          <a:lstStyle/>
          <a:p>
            <a:r>
              <a:rPr lang="en-US" sz="4000" dirty="0" smtClean="0"/>
              <a:t>INTRODUCTION TO DRIVER REHABILITATION</a:t>
            </a:r>
            <a:endParaRPr lang="en-US" sz="4000" dirty="0"/>
          </a:p>
        </p:txBody>
      </p:sp>
      <p:pic>
        <p:nvPicPr>
          <p:cNvPr id="6" name="Picture 5" descr="tolou.bmp"/>
          <p:cNvPicPr>
            <a:picLocks noChangeAspect="1"/>
          </p:cNvPicPr>
          <p:nvPr/>
        </p:nvPicPr>
        <p:blipFill>
          <a:blip r:embed="rId2" cstate="print">
            <a:duotone>
              <a:prstClr val="black"/>
              <a:schemeClr val="tx2">
                <a:tint val="45000"/>
                <a:satMod val="400000"/>
              </a:schemeClr>
            </a:duotone>
          </a:blip>
          <a:stretch>
            <a:fillRect/>
          </a:stretch>
        </p:blipFill>
        <p:spPr>
          <a:xfrm>
            <a:off x="533400" y="457200"/>
            <a:ext cx="2438400" cy="5257800"/>
          </a:xfrm>
          <a:prstGeom prst="rect">
            <a:avLst/>
          </a:prstGeom>
        </p:spPr>
      </p:pic>
      <p:pic>
        <p:nvPicPr>
          <p:cNvPr id="8" name="Picture 7" descr="IMG_0019.JPG"/>
          <p:cNvPicPr>
            <a:picLocks noChangeAspect="1"/>
          </p:cNvPicPr>
          <p:nvPr/>
        </p:nvPicPr>
        <p:blipFill>
          <a:blip r:embed="rId3" cstate="print"/>
          <a:stretch>
            <a:fillRect/>
          </a:stretch>
        </p:blipFill>
        <p:spPr>
          <a:xfrm>
            <a:off x="457200" y="3505200"/>
            <a:ext cx="2514600" cy="2971800"/>
          </a:xfrm>
          <a:prstGeom prst="rect">
            <a:avLst/>
          </a:prstGeom>
        </p:spPr>
      </p:pic>
      <p:sp>
        <p:nvSpPr>
          <p:cNvPr id="5" name="TextBox 4"/>
          <p:cNvSpPr txBox="1"/>
          <p:nvPr/>
        </p:nvSpPr>
        <p:spPr>
          <a:xfrm>
            <a:off x="3048000" y="3733800"/>
            <a:ext cx="571500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Clinton </a:t>
            </a:r>
            <a:r>
              <a:rPr lang="en-US" dirty="0" err="1" smtClean="0"/>
              <a:t>Matney</a:t>
            </a:r>
            <a:r>
              <a:rPr lang="en-US" dirty="0" smtClean="0"/>
              <a:t>, CDRS </a:t>
            </a:r>
          </a:p>
          <a:p>
            <a:r>
              <a:rPr lang="en-US" dirty="0" smtClean="0"/>
              <a:t>Vehicle Modification Specialist</a:t>
            </a:r>
          </a:p>
          <a:p>
            <a:endParaRPr lang="en-US" dirty="0" smtClean="0"/>
          </a:p>
          <a:p>
            <a:r>
              <a:rPr lang="en-US" dirty="0" smtClean="0"/>
              <a:t>KY Department Of Vocational Rehabilitation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457200" y="381000"/>
            <a:ext cx="8991600" cy="533400"/>
          </a:xfrm>
        </p:spPr>
        <p:txBody>
          <a:bodyPr>
            <a:noAutofit/>
            <a:scene3d>
              <a:camera prst="orthographicFront"/>
              <a:lightRig rig="threePt" dir="t"/>
            </a:scene3d>
            <a:sp3d extrusionH="57150">
              <a:bevelT w="38100" h="38100"/>
            </a:sp3d>
          </a:bodyPr>
          <a:lstStyle/>
          <a:p>
            <a:pPr fontAlgn="auto">
              <a:spcAft>
                <a:spcPts val="0"/>
              </a:spcAft>
              <a:defRPr/>
            </a:pPr>
            <a:r>
              <a:rPr lang="en-US" sz="2600" dirty="0"/>
              <a:t>What Does a Driver Evaluation </a:t>
            </a:r>
            <a:r>
              <a:rPr lang="en-US" sz="2600" dirty="0" smtClean="0"/>
              <a:t>Consist Of ?</a:t>
            </a:r>
            <a:endParaRPr lang="en-US" sz="2600" dirty="0"/>
          </a:p>
        </p:txBody>
      </p:sp>
      <p:sp>
        <p:nvSpPr>
          <p:cNvPr id="31747" name="Rectangle 3"/>
          <p:cNvSpPr>
            <a:spLocks noGrp="1" noChangeArrowheads="1"/>
          </p:cNvSpPr>
          <p:nvPr>
            <p:ph idx="1"/>
          </p:nvPr>
        </p:nvSpPr>
        <p:spPr>
          <a:xfrm>
            <a:off x="502920" y="3733800"/>
            <a:ext cx="8107680" cy="19812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r>
              <a:rPr lang="en-US" dirty="0" smtClean="0"/>
              <a:t>Interview/Physical Evaluation</a:t>
            </a:r>
          </a:p>
          <a:p>
            <a:pPr>
              <a:buNone/>
            </a:pPr>
            <a:endParaRPr lang="en-US" dirty="0" smtClean="0"/>
          </a:p>
          <a:p>
            <a:r>
              <a:rPr lang="en-US" dirty="0" smtClean="0"/>
              <a:t>Clinical Evaluation</a:t>
            </a:r>
          </a:p>
          <a:p>
            <a:endParaRPr lang="en-US" dirty="0" smtClean="0"/>
          </a:p>
          <a:p>
            <a:r>
              <a:rPr lang="en-US" dirty="0" smtClean="0"/>
              <a:t>On the Road Evaluation</a:t>
            </a:r>
          </a:p>
          <a:p>
            <a:endParaRPr lang="en-US" dirty="0" smtClean="0"/>
          </a:p>
          <a:p>
            <a:endParaRPr lang="en-US" dirty="0" smtClean="0"/>
          </a:p>
        </p:txBody>
      </p:sp>
      <p:pic>
        <p:nvPicPr>
          <p:cNvPr id="4" name="Picture 3" descr="Thinking.png"/>
          <p:cNvPicPr>
            <a:picLocks noChangeAspect="1"/>
          </p:cNvPicPr>
          <p:nvPr/>
        </p:nvPicPr>
        <p:blipFill>
          <a:blip r:embed="rId2" cstate="print"/>
          <a:stretch>
            <a:fillRect/>
          </a:stretch>
        </p:blipFill>
        <p:spPr>
          <a:xfrm>
            <a:off x="990600" y="1066800"/>
            <a:ext cx="6858000" cy="24384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502920" y="304800"/>
            <a:ext cx="8183880" cy="609600"/>
          </a:xfrm>
        </p:spPr>
        <p:txBody>
          <a:bodyPr>
            <a:normAutofit fontScale="90000"/>
            <a:scene3d>
              <a:camera prst="orthographicFront"/>
              <a:lightRig rig="threePt" dir="t"/>
            </a:scene3d>
            <a:sp3d extrusionH="57150">
              <a:bevelT w="38100" h="38100"/>
            </a:sp3d>
          </a:bodyPr>
          <a:lstStyle/>
          <a:p>
            <a:pPr fontAlgn="auto">
              <a:spcAft>
                <a:spcPts val="0"/>
              </a:spcAft>
              <a:defRPr/>
            </a:pPr>
            <a:r>
              <a:rPr lang="en-US" dirty="0" smtClean="0"/>
              <a:t>Interview And Physical Evaluation </a:t>
            </a:r>
            <a:endParaRPr lang="en-US" dirty="0"/>
          </a:p>
        </p:txBody>
      </p:sp>
      <p:sp>
        <p:nvSpPr>
          <p:cNvPr id="33795" name="Rectangle 3"/>
          <p:cNvSpPr>
            <a:spLocks noGrp="1" noChangeArrowheads="1"/>
          </p:cNvSpPr>
          <p:nvPr>
            <p:ph sz="half" idx="1"/>
          </p:nvPr>
        </p:nvSpPr>
        <p:spPr>
          <a:xfrm>
            <a:off x="533400" y="2590800"/>
            <a:ext cx="3776663" cy="320040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400" dirty="0" smtClean="0"/>
              <a:t>Client Interview</a:t>
            </a:r>
          </a:p>
          <a:p>
            <a:pPr lvl="1"/>
            <a:r>
              <a:rPr lang="en-US" sz="2000" dirty="0" smtClean="0"/>
              <a:t>Diagnosis</a:t>
            </a:r>
          </a:p>
          <a:p>
            <a:pPr lvl="1"/>
            <a:r>
              <a:rPr lang="en-US" sz="2000" dirty="0" smtClean="0"/>
              <a:t>Social History</a:t>
            </a:r>
          </a:p>
          <a:p>
            <a:pPr lvl="1"/>
            <a:r>
              <a:rPr lang="en-US" sz="2000" dirty="0" smtClean="0"/>
              <a:t>Pertinent Medical History, including </a:t>
            </a:r>
            <a:r>
              <a:rPr lang="en-US" sz="2000" dirty="0" err="1" smtClean="0"/>
              <a:t>Hx</a:t>
            </a:r>
            <a:r>
              <a:rPr lang="en-US" sz="2000" dirty="0" smtClean="0"/>
              <a:t> of seizures</a:t>
            </a:r>
          </a:p>
          <a:p>
            <a:pPr lvl="1"/>
            <a:r>
              <a:rPr lang="en-US" sz="2000" dirty="0" smtClean="0"/>
              <a:t>Medications</a:t>
            </a:r>
          </a:p>
          <a:p>
            <a:pPr lvl="1"/>
            <a:r>
              <a:rPr lang="en-US" sz="2000" dirty="0" smtClean="0"/>
              <a:t>Driving History</a:t>
            </a:r>
          </a:p>
          <a:p>
            <a:pPr lvl="1"/>
            <a:r>
              <a:rPr lang="en-US" sz="2000" dirty="0" smtClean="0"/>
              <a:t>Permit/license information</a:t>
            </a:r>
          </a:p>
          <a:p>
            <a:pPr lvl="1"/>
            <a:endParaRPr lang="en-US" sz="2000" dirty="0" smtClean="0"/>
          </a:p>
        </p:txBody>
      </p:sp>
      <p:sp>
        <p:nvSpPr>
          <p:cNvPr id="33796" name="Rectangle 4"/>
          <p:cNvSpPr>
            <a:spLocks noGrp="1" noChangeArrowheads="1"/>
          </p:cNvSpPr>
          <p:nvPr>
            <p:ph sz="half" idx="2"/>
          </p:nvPr>
        </p:nvSpPr>
        <p:spPr>
          <a:xfrm>
            <a:off x="4724400" y="2590800"/>
            <a:ext cx="3776662" cy="320040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sz="2400" dirty="0" smtClean="0"/>
              <a:t>Physical Evaluation</a:t>
            </a:r>
          </a:p>
          <a:p>
            <a:pPr lvl="1"/>
            <a:r>
              <a:rPr lang="en-US" sz="2000" dirty="0" smtClean="0"/>
              <a:t>Range Of Motion</a:t>
            </a:r>
          </a:p>
          <a:p>
            <a:pPr lvl="1"/>
            <a:r>
              <a:rPr lang="en-US" sz="2000" dirty="0" smtClean="0"/>
              <a:t>Strength</a:t>
            </a:r>
          </a:p>
          <a:p>
            <a:pPr lvl="1"/>
            <a:r>
              <a:rPr lang="en-US" sz="2000" dirty="0" smtClean="0"/>
              <a:t>Sensation</a:t>
            </a:r>
          </a:p>
          <a:p>
            <a:pPr lvl="1"/>
            <a:r>
              <a:rPr lang="en-US" sz="2000" dirty="0" smtClean="0"/>
              <a:t>Coordination</a:t>
            </a:r>
          </a:p>
          <a:p>
            <a:pPr lvl="1"/>
            <a:r>
              <a:rPr lang="en-US" sz="2000" dirty="0" smtClean="0"/>
              <a:t>Balance</a:t>
            </a:r>
          </a:p>
          <a:p>
            <a:pPr lvl="1"/>
            <a:r>
              <a:rPr lang="en-US" sz="2000" dirty="0" smtClean="0"/>
              <a:t>Tone</a:t>
            </a:r>
          </a:p>
          <a:p>
            <a:pPr lvl="1"/>
            <a:r>
              <a:rPr lang="en-US" sz="2000" dirty="0" smtClean="0"/>
              <a:t>Transfer</a:t>
            </a:r>
          </a:p>
          <a:p>
            <a:pPr lvl="1"/>
            <a:r>
              <a:rPr lang="en-US" sz="2000" dirty="0" smtClean="0"/>
              <a:t>Ambulation</a:t>
            </a:r>
          </a:p>
        </p:txBody>
      </p:sp>
      <p:pic>
        <p:nvPicPr>
          <p:cNvPr id="8194" name="Picture 2" descr="interview+cartoon.jpg (300×289)"/>
          <p:cNvPicPr>
            <a:picLocks noChangeAspect="1" noChangeArrowheads="1"/>
          </p:cNvPicPr>
          <p:nvPr/>
        </p:nvPicPr>
        <p:blipFill>
          <a:blip r:embed="rId2" cstate="print"/>
          <a:srcRect/>
          <a:stretch>
            <a:fillRect/>
          </a:stretch>
        </p:blipFill>
        <p:spPr bwMode="auto">
          <a:xfrm>
            <a:off x="609600" y="1066800"/>
            <a:ext cx="3657600" cy="1219200"/>
          </a:xfrm>
          <a:prstGeom prst="rect">
            <a:avLst/>
          </a:prstGeom>
          <a:noFill/>
        </p:spPr>
      </p:pic>
      <p:pic>
        <p:nvPicPr>
          <p:cNvPr id="7" name="Picture 6" descr="Exam.png"/>
          <p:cNvPicPr>
            <a:picLocks noChangeAspect="1"/>
          </p:cNvPicPr>
          <p:nvPr/>
        </p:nvPicPr>
        <p:blipFill>
          <a:blip r:embed="rId3" cstate="print"/>
          <a:stretch>
            <a:fillRect/>
          </a:stretch>
        </p:blipFill>
        <p:spPr>
          <a:xfrm>
            <a:off x="4800600" y="1066800"/>
            <a:ext cx="3581400" cy="12192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2920" y="304800"/>
            <a:ext cx="8183880" cy="609600"/>
          </a:xfrm>
        </p:spPr>
        <p:txBody>
          <a:bodyPr>
            <a:normAutofit fontScale="90000"/>
            <a:scene3d>
              <a:camera prst="orthographicFront"/>
              <a:lightRig rig="threePt" dir="t"/>
            </a:scene3d>
            <a:sp3d extrusionH="57150">
              <a:bevelT w="38100" h="38100"/>
            </a:sp3d>
          </a:bodyPr>
          <a:lstStyle/>
          <a:p>
            <a:pPr eaLnBrk="1" hangingPunct="1"/>
            <a:r>
              <a:rPr lang="en-US" dirty="0" smtClean="0"/>
              <a:t>Mental Skills are Most Important</a:t>
            </a:r>
          </a:p>
        </p:txBody>
      </p:sp>
      <p:sp>
        <p:nvSpPr>
          <p:cNvPr id="4" name="TextBox 3"/>
          <p:cNvSpPr txBox="1"/>
          <p:nvPr/>
        </p:nvSpPr>
        <p:spPr>
          <a:xfrm>
            <a:off x="533400" y="3200400"/>
            <a:ext cx="8077200"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sz="2800" dirty="0" smtClean="0"/>
              <a:t>  </a:t>
            </a:r>
            <a:r>
              <a:rPr lang="en-US" sz="2000" dirty="0" smtClean="0"/>
              <a:t>There are at least five mental subtasks to driving:</a:t>
            </a:r>
          </a:p>
          <a:p>
            <a:r>
              <a:rPr lang="en-US" sz="800" dirty="0" smtClean="0"/>
              <a:t> </a:t>
            </a:r>
          </a:p>
          <a:p>
            <a:r>
              <a:rPr lang="en-US" sz="1200" dirty="0" smtClean="0"/>
              <a:t>            Understanding the motor vehicle</a:t>
            </a:r>
            <a:br>
              <a:rPr lang="en-US" sz="1200" dirty="0" smtClean="0"/>
            </a:br>
            <a:endParaRPr lang="en-US" sz="1200" dirty="0" smtClean="0"/>
          </a:p>
          <a:p>
            <a:r>
              <a:rPr lang="en-US" sz="1200" dirty="0" smtClean="0"/>
              <a:t>            Perception based on stored knowledge</a:t>
            </a:r>
          </a:p>
          <a:p>
            <a:r>
              <a:rPr lang="en-US" sz="1200" dirty="0" smtClean="0"/>
              <a:t> </a:t>
            </a:r>
            <a:br>
              <a:rPr lang="en-US" sz="1200" dirty="0" smtClean="0"/>
            </a:br>
            <a:r>
              <a:rPr lang="en-US" sz="1200" dirty="0" smtClean="0"/>
              <a:t>            Understanding traffic laws</a:t>
            </a:r>
          </a:p>
          <a:p>
            <a:r>
              <a:rPr lang="en-US" sz="1200" dirty="0" smtClean="0"/>
              <a:t> </a:t>
            </a:r>
            <a:br>
              <a:rPr lang="en-US" sz="1200" dirty="0" smtClean="0"/>
            </a:br>
            <a:r>
              <a:rPr lang="en-US" sz="1200" dirty="0" smtClean="0"/>
              <a:t>            Judging time/space relationships</a:t>
            </a:r>
          </a:p>
          <a:p>
            <a:r>
              <a:rPr lang="en-US" sz="1200" dirty="0" smtClean="0"/>
              <a:t> </a:t>
            </a:r>
            <a:br>
              <a:rPr lang="en-US" sz="1200" dirty="0" smtClean="0"/>
            </a:br>
            <a:r>
              <a:rPr lang="en-US" sz="1200" dirty="0" smtClean="0"/>
              <a:t>            Concentration on task </a:t>
            </a:r>
          </a:p>
          <a:p>
            <a:endParaRPr lang="en-US" dirty="0"/>
          </a:p>
        </p:txBody>
      </p:sp>
      <p:pic>
        <p:nvPicPr>
          <p:cNvPr id="5" name="Picture 4" descr="Brain.png"/>
          <p:cNvPicPr>
            <a:picLocks noChangeAspect="1"/>
          </p:cNvPicPr>
          <p:nvPr/>
        </p:nvPicPr>
        <p:blipFill>
          <a:blip r:embed="rId2" cstate="print"/>
          <a:stretch>
            <a:fillRect/>
          </a:stretch>
        </p:blipFill>
        <p:spPr>
          <a:xfrm>
            <a:off x="1066800" y="990600"/>
            <a:ext cx="7010400" cy="2057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6248400" cy="990600"/>
          </a:xfrm>
        </p:spPr>
        <p:txBody>
          <a:bodyPr>
            <a:normAutofit/>
            <a:scene3d>
              <a:camera prst="orthographicFront"/>
              <a:lightRig rig="threePt" dir="t"/>
            </a:scene3d>
            <a:sp3d extrusionH="57150">
              <a:bevelT w="38100" h="38100"/>
            </a:sp3d>
          </a:bodyPr>
          <a:lstStyle/>
          <a:p>
            <a:r>
              <a:rPr lang="en-US" dirty="0" smtClean="0"/>
              <a:t>IT’S COMPLICATED</a:t>
            </a:r>
            <a:endParaRPr lang="en-US" dirty="0"/>
          </a:p>
        </p:txBody>
      </p:sp>
      <p:pic>
        <p:nvPicPr>
          <p:cNvPr id="4" name="Content Placeholder 3" descr="Example of functional links"/>
          <p:cNvPicPr>
            <a:picLocks noGrp="1"/>
          </p:cNvPicPr>
          <p:nvPr>
            <p:ph idx="1"/>
          </p:nvPr>
        </p:nvPicPr>
        <p:blipFill>
          <a:blip r:embed="rId3" cstate="print"/>
          <a:srcRect/>
          <a:stretch>
            <a:fillRect/>
          </a:stretch>
        </p:blipFill>
        <p:spPr bwMode="auto">
          <a:xfrm>
            <a:off x="990600" y="990600"/>
            <a:ext cx="7010400" cy="4724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2209800" y="304800"/>
            <a:ext cx="6096000" cy="609600"/>
          </a:xfrm>
        </p:spPr>
        <p:txBody>
          <a:bodyPr>
            <a:normAutofit fontScale="90000"/>
            <a:scene3d>
              <a:camera prst="orthographicFront"/>
              <a:lightRig rig="threePt" dir="t"/>
            </a:scene3d>
            <a:sp3d extrusionH="57150">
              <a:bevelT w="38100" h="38100"/>
            </a:sp3d>
          </a:bodyPr>
          <a:lstStyle/>
          <a:p>
            <a:pPr fontAlgn="auto">
              <a:spcAft>
                <a:spcPts val="0"/>
              </a:spcAft>
              <a:defRPr/>
            </a:pPr>
            <a:r>
              <a:rPr lang="en-US" dirty="0" smtClean="0"/>
              <a:t>Clinical Evaluation </a:t>
            </a:r>
            <a:endParaRPr lang="en-US" dirty="0"/>
          </a:p>
        </p:txBody>
      </p:sp>
      <p:sp>
        <p:nvSpPr>
          <p:cNvPr id="8" name="TextBox 7"/>
          <p:cNvSpPr txBox="1"/>
          <p:nvPr/>
        </p:nvSpPr>
        <p:spPr>
          <a:xfrm>
            <a:off x="609600" y="2362200"/>
            <a:ext cx="8001000" cy="34290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dirty="0" smtClean="0"/>
              <a:t>   Vision  (</a:t>
            </a:r>
            <a:r>
              <a:rPr lang="en-US" dirty="0" err="1" smtClean="0"/>
              <a:t>Biopter</a:t>
            </a:r>
            <a:r>
              <a:rPr lang="en-US" dirty="0" smtClean="0"/>
              <a:t>)</a:t>
            </a:r>
            <a:endParaRPr lang="en-US" sz="800" dirty="0" smtClean="0"/>
          </a:p>
          <a:p>
            <a:r>
              <a:rPr lang="en-US" sz="800" dirty="0" smtClean="0"/>
              <a:t>  </a:t>
            </a:r>
          </a:p>
          <a:p>
            <a:r>
              <a:rPr lang="en-US" sz="1200" dirty="0" smtClean="0"/>
              <a:t>          A stereoscope device for viewing a stereoscopic pair of separate images, </a:t>
            </a:r>
          </a:p>
          <a:p>
            <a:r>
              <a:rPr lang="en-US" sz="1200" dirty="0" smtClean="0"/>
              <a:t>          depicting left-eye and right-eye views of the same scene, as a single three</a:t>
            </a:r>
          </a:p>
          <a:p>
            <a:r>
              <a:rPr lang="en-US" sz="1200" dirty="0" smtClean="0"/>
              <a:t>          dimensional image.  Tests Acuity; Color discrimination; Lateral and vertical</a:t>
            </a:r>
          </a:p>
          <a:p>
            <a:r>
              <a:rPr lang="en-US" sz="1200" dirty="0" smtClean="0"/>
              <a:t>          </a:t>
            </a:r>
            <a:r>
              <a:rPr lang="en-US" sz="1200" dirty="0" err="1" smtClean="0"/>
              <a:t>phoria</a:t>
            </a:r>
            <a:r>
              <a:rPr lang="en-US" sz="1200" dirty="0" smtClean="0"/>
              <a:t>; Depth perception.</a:t>
            </a:r>
          </a:p>
          <a:p>
            <a:endParaRPr lang="en-US" sz="1000" dirty="0" smtClean="0"/>
          </a:p>
          <a:p>
            <a:pPr>
              <a:buFont typeface="Arial" pitchFamily="34" charset="0"/>
              <a:buChar char="•"/>
            </a:pPr>
            <a:r>
              <a:rPr lang="en-US" dirty="0" smtClean="0"/>
              <a:t>   Visual Perception (MVPT Motor Free Visual Perception Test)</a:t>
            </a:r>
            <a:endParaRPr lang="en-US" sz="800" dirty="0" smtClean="0"/>
          </a:p>
          <a:p>
            <a:r>
              <a:rPr lang="en-US" dirty="0" smtClean="0"/>
              <a:t> </a:t>
            </a:r>
            <a:r>
              <a:rPr lang="en-US" sz="1000" dirty="0" smtClean="0"/>
              <a:t>          </a:t>
            </a:r>
            <a:r>
              <a:rPr lang="en-US" sz="1200" dirty="0" smtClean="0"/>
              <a:t>Matching/identifying shapes and symbols testing how well you understand what your eyes</a:t>
            </a:r>
          </a:p>
          <a:p>
            <a:r>
              <a:rPr lang="en-US" sz="1200" dirty="0" smtClean="0"/>
              <a:t>          are seeing, and how long it takes to react or respond. Tests Spatial relations; Figure</a:t>
            </a:r>
          </a:p>
          <a:p>
            <a:r>
              <a:rPr lang="en-US" sz="1200" dirty="0" smtClean="0"/>
              <a:t>          Ground; Visual Discrimination; Visual Closure; Visual Memory</a:t>
            </a:r>
          </a:p>
          <a:p>
            <a:r>
              <a:rPr lang="en-US" sz="1000" dirty="0" smtClean="0"/>
              <a:t> </a:t>
            </a:r>
          </a:p>
          <a:p>
            <a:pPr>
              <a:buFont typeface="Arial" pitchFamily="34" charset="0"/>
              <a:buChar char="•"/>
            </a:pPr>
            <a:r>
              <a:rPr lang="en-US" dirty="0" smtClean="0"/>
              <a:t>   </a:t>
            </a:r>
            <a:r>
              <a:rPr lang="en-US" sz="1000" dirty="0" smtClean="0"/>
              <a:t> </a:t>
            </a:r>
            <a:r>
              <a:rPr lang="en-US" dirty="0" smtClean="0"/>
              <a:t>Cognition (Trails A and B)</a:t>
            </a:r>
          </a:p>
          <a:p>
            <a:r>
              <a:rPr lang="en-US" sz="1000" dirty="0" smtClean="0"/>
              <a:t> </a:t>
            </a:r>
          </a:p>
          <a:p>
            <a:r>
              <a:rPr lang="en-US" sz="1200" dirty="0" smtClean="0"/>
              <a:t>            Neuropsychological test consisting of connecting a set of 25 dots as fast as possible while</a:t>
            </a:r>
          </a:p>
          <a:p>
            <a:r>
              <a:rPr lang="en-US" sz="1200" dirty="0" smtClean="0"/>
              <a:t>            still maintaining accuracy. Tests visual attention; task switching; visual search</a:t>
            </a:r>
          </a:p>
          <a:p>
            <a:r>
              <a:rPr lang="en-US" sz="1200" dirty="0" smtClean="0"/>
              <a:t>            speed/scanning; processing speed; mental flexibility; executive function.</a:t>
            </a:r>
            <a:endParaRPr lang="en-US" sz="1200" dirty="0"/>
          </a:p>
        </p:txBody>
      </p:sp>
      <p:pic>
        <p:nvPicPr>
          <p:cNvPr id="9" name="Picture 2" descr="funny-doctor-cartoons-03-ss-1.jpg (492×360)"/>
          <p:cNvPicPr>
            <a:picLocks noGrp="1" noChangeAspect="1" noChangeArrowheads="1"/>
          </p:cNvPicPr>
          <p:nvPr>
            <p:ph idx="1"/>
          </p:nvPr>
        </p:nvPicPr>
        <p:blipFill>
          <a:blip r:embed="rId2" cstate="print"/>
          <a:srcRect/>
          <a:stretch>
            <a:fillRect/>
          </a:stretch>
        </p:blipFill>
        <p:spPr bwMode="auto">
          <a:xfrm>
            <a:off x="2362200" y="914400"/>
            <a:ext cx="4191000" cy="1375508"/>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685800"/>
          </a:xfrm>
        </p:spPr>
        <p:txBody>
          <a:bodyPr>
            <a:scene3d>
              <a:camera prst="orthographicFront"/>
              <a:lightRig rig="threePt" dir="t"/>
            </a:scene3d>
            <a:sp3d extrusionH="57150">
              <a:bevelT w="38100" h="38100"/>
            </a:sp3d>
          </a:bodyPr>
          <a:lstStyle/>
          <a:p>
            <a:r>
              <a:rPr lang="en-US" dirty="0" smtClean="0"/>
              <a:t>ON ROAD EVALUATION</a:t>
            </a:r>
            <a:endParaRPr lang="en-US" dirty="0"/>
          </a:p>
        </p:txBody>
      </p:sp>
      <p:sp>
        <p:nvSpPr>
          <p:cNvPr id="5" name="TextBox 4"/>
          <p:cNvSpPr txBox="1"/>
          <p:nvPr/>
        </p:nvSpPr>
        <p:spPr>
          <a:xfrm>
            <a:off x="457200" y="2133600"/>
            <a:ext cx="52578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dirty="0" smtClean="0"/>
              <a:t>  Equip vehicle ‘when’ indicated by the</a:t>
            </a:r>
          </a:p>
          <a:p>
            <a:r>
              <a:rPr lang="en-US" dirty="0" smtClean="0"/>
              <a:t>   clinical presentation of the client.</a:t>
            </a:r>
          </a:p>
          <a:p>
            <a:endParaRPr lang="en-US" dirty="0" smtClean="0"/>
          </a:p>
          <a:p>
            <a:pPr>
              <a:buFont typeface="Arial" pitchFamily="34" charset="0"/>
              <a:buChar char="•"/>
            </a:pPr>
            <a:r>
              <a:rPr lang="en-US" dirty="0" smtClean="0"/>
              <a:t>  Equip vehicle ‘as’ indicated by the</a:t>
            </a:r>
          </a:p>
          <a:p>
            <a:r>
              <a:rPr lang="en-US" dirty="0" smtClean="0"/>
              <a:t>   clinical presentation of the client.</a:t>
            </a:r>
          </a:p>
          <a:p>
            <a:endParaRPr lang="en-US" dirty="0" smtClean="0"/>
          </a:p>
          <a:p>
            <a:pPr>
              <a:buFont typeface="Arial" pitchFamily="34" charset="0"/>
              <a:buChar char="•"/>
            </a:pPr>
            <a:r>
              <a:rPr lang="en-US" dirty="0" smtClean="0"/>
              <a:t>   Choose equipment that both matches</a:t>
            </a:r>
          </a:p>
          <a:p>
            <a:r>
              <a:rPr lang="en-US" dirty="0" smtClean="0"/>
              <a:t>    client’s functional ability and maintains</a:t>
            </a:r>
          </a:p>
          <a:p>
            <a:r>
              <a:rPr lang="en-US" dirty="0" smtClean="0"/>
              <a:t>    OEM characteristic’s as closely as</a:t>
            </a:r>
          </a:p>
          <a:p>
            <a:r>
              <a:rPr lang="en-US" dirty="0" smtClean="0"/>
              <a:t>    possible.</a:t>
            </a:r>
          </a:p>
        </p:txBody>
      </p:sp>
      <p:pic>
        <p:nvPicPr>
          <p:cNvPr id="32770" name="Picture 2" descr="Best+driver+s+ed+teacher+ever_3495d0_4656583.png (312×311)"/>
          <p:cNvPicPr>
            <a:picLocks noChangeAspect="1" noChangeArrowheads="1"/>
          </p:cNvPicPr>
          <p:nvPr/>
        </p:nvPicPr>
        <p:blipFill>
          <a:blip r:embed="rId2" cstate="print"/>
          <a:srcRect/>
          <a:stretch>
            <a:fillRect/>
          </a:stretch>
        </p:blipFill>
        <p:spPr bwMode="auto">
          <a:xfrm>
            <a:off x="5867400" y="1447800"/>
            <a:ext cx="2743200" cy="4343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7543800" cy="685800"/>
          </a:xfrm>
        </p:spPr>
        <p:txBody>
          <a:bodyPr>
            <a:normAutofit/>
            <a:scene3d>
              <a:camera prst="orthographicFront"/>
              <a:lightRig rig="threePt" dir="t"/>
            </a:scene3d>
            <a:sp3d extrusionH="57150">
              <a:bevelT w="38100" h="38100"/>
            </a:sp3d>
          </a:bodyPr>
          <a:lstStyle/>
          <a:p>
            <a:r>
              <a:rPr lang="en-US" dirty="0" smtClean="0"/>
              <a:t> ON ROAD EVALUATION</a:t>
            </a:r>
            <a:endParaRPr lang="en-US" dirty="0"/>
          </a:p>
        </p:txBody>
      </p:sp>
      <p:sp>
        <p:nvSpPr>
          <p:cNvPr id="4" name="TextBox 3"/>
          <p:cNvSpPr txBox="1"/>
          <p:nvPr/>
        </p:nvSpPr>
        <p:spPr>
          <a:xfrm>
            <a:off x="533400" y="1524000"/>
            <a:ext cx="5715000" cy="43181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t>Evaluation of</a:t>
            </a:r>
            <a:endParaRPr lang="en-US" dirty="0" smtClean="0"/>
          </a:p>
          <a:p>
            <a:pPr lvl="1">
              <a:buFont typeface="Arial" pitchFamily="34" charset="0"/>
              <a:buChar char="•"/>
            </a:pPr>
            <a:r>
              <a:rPr lang="en-US" dirty="0" smtClean="0"/>
              <a:t> Basic vehicle control</a:t>
            </a:r>
          </a:p>
          <a:p>
            <a:pPr lvl="1">
              <a:buFont typeface="Arial" pitchFamily="34" charset="0"/>
              <a:buChar char="•"/>
            </a:pPr>
            <a:r>
              <a:rPr lang="en-US" dirty="0" smtClean="0"/>
              <a:t> Balance and coordination</a:t>
            </a:r>
          </a:p>
          <a:p>
            <a:pPr lvl="1">
              <a:buFont typeface="Arial" pitchFamily="34" charset="0"/>
              <a:buChar char="•"/>
            </a:pPr>
            <a:r>
              <a:rPr lang="en-US" dirty="0" smtClean="0"/>
              <a:t> Overall driving skills and habits</a:t>
            </a:r>
          </a:p>
          <a:p>
            <a:pPr lvl="1">
              <a:buFont typeface="Arial" pitchFamily="34" charset="0"/>
              <a:buChar char="•"/>
            </a:pPr>
            <a:r>
              <a:rPr lang="en-US" dirty="0" smtClean="0"/>
              <a:t> Awareness and response to environmental</a:t>
            </a:r>
          </a:p>
          <a:p>
            <a:pPr lvl="1"/>
            <a:r>
              <a:rPr lang="en-US" dirty="0" smtClean="0"/>
              <a:t>  details and potential hazards</a:t>
            </a:r>
          </a:p>
          <a:p>
            <a:pPr lvl="1">
              <a:buFont typeface="Arial" pitchFamily="34" charset="0"/>
              <a:buChar char="•"/>
            </a:pPr>
            <a:r>
              <a:rPr lang="en-US" dirty="0" smtClean="0"/>
              <a:t> Judgment of vehicle boundaries..space </a:t>
            </a:r>
          </a:p>
          <a:p>
            <a:pPr lvl="1"/>
            <a:r>
              <a:rPr lang="en-US" dirty="0" smtClean="0"/>
              <a:t>  management</a:t>
            </a:r>
          </a:p>
          <a:p>
            <a:pPr lvl="1">
              <a:buFont typeface="Arial" pitchFamily="34" charset="0"/>
              <a:buChar char="•"/>
            </a:pPr>
            <a:r>
              <a:rPr lang="en-US" dirty="0" smtClean="0"/>
              <a:t> Operation/orientation to adaptive </a:t>
            </a:r>
          </a:p>
          <a:p>
            <a:pPr lvl="1"/>
            <a:r>
              <a:rPr lang="en-US" dirty="0" smtClean="0"/>
              <a:t>  equipment if needed</a:t>
            </a:r>
          </a:p>
          <a:p>
            <a:pPr lvl="1">
              <a:buFont typeface="Arial" pitchFamily="34" charset="0"/>
              <a:buChar char="•"/>
            </a:pPr>
            <a:r>
              <a:rPr lang="en-US" dirty="0" smtClean="0"/>
              <a:t> Use of secondary controls and mirrors</a:t>
            </a:r>
          </a:p>
          <a:p>
            <a:pPr lvl="1"/>
            <a:endParaRPr lang="en-US" dirty="0" smtClean="0"/>
          </a:p>
          <a:p>
            <a:pPr>
              <a:lnSpc>
                <a:spcPct val="90000"/>
              </a:lnSpc>
            </a:pPr>
            <a:r>
              <a:rPr lang="en-US" dirty="0" smtClean="0"/>
              <a:t>Driving problems or behaviors will vary according to disability, diagnosis, driving experience, age, etc</a:t>
            </a:r>
            <a:endParaRPr lang="en-US" dirty="0"/>
          </a:p>
        </p:txBody>
      </p:sp>
      <p:pic>
        <p:nvPicPr>
          <p:cNvPr id="6" name="Picture 5" descr="bumper car2.png"/>
          <p:cNvPicPr>
            <a:picLocks noChangeAspect="1"/>
          </p:cNvPicPr>
          <p:nvPr/>
        </p:nvPicPr>
        <p:blipFill>
          <a:blip r:embed="rId2" cstate="print"/>
          <a:stretch>
            <a:fillRect/>
          </a:stretch>
        </p:blipFill>
        <p:spPr>
          <a:xfrm>
            <a:off x="6324600" y="1447800"/>
            <a:ext cx="2362200" cy="4876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183880" cy="990600"/>
          </a:xfrm>
        </p:spPr>
        <p:txBody>
          <a:bodyPr>
            <a:normAutofit fontScale="90000"/>
            <a:scene3d>
              <a:camera prst="orthographicFront"/>
              <a:lightRig rig="threePt" dir="t"/>
            </a:scene3d>
            <a:sp3d extrusionH="57150">
              <a:bevelT w="82550" h="38100" prst="coolSlant"/>
            </a:sp3d>
          </a:bodyPr>
          <a:lstStyle/>
          <a:p>
            <a:r>
              <a:rPr lang="en-US" dirty="0" smtClean="0"/>
              <a:t>Why Is There Such A Thing As Driver Rehabilitation/Evaluation?</a:t>
            </a:r>
            <a:endParaRPr lang="en-US" dirty="0"/>
          </a:p>
        </p:txBody>
      </p:sp>
      <p:sp>
        <p:nvSpPr>
          <p:cNvPr id="3" name="Content Placeholder 2"/>
          <p:cNvSpPr>
            <a:spLocks noGrp="1"/>
          </p:cNvSpPr>
          <p:nvPr>
            <p:ph idx="1"/>
          </p:nvPr>
        </p:nvSpPr>
        <p:spPr>
          <a:xfrm>
            <a:off x="533400" y="2209800"/>
            <a:ext cx="4876800" cy="2667000"/>
          </a:xfrm>
        </p:spPr>
        <p:txBody>
          <a:bodyPr>
            <a:normAutofit fontScale="25000" lnSpcReduction="20000"/>
          </a:bodyPr>
          <a:lstStyle/>
          <a:p>
            <a:pPr marL="1371600" indent="-1371600">
              <a:buNone/>
            </a:pPr>
            <a:r>
              <a:rPr lang="en-US" sz="11200" dirty="0" smtClean="0"/>
              <a:t>Vehicle Design</a:t>
            </a:r>
          </a:p>
          <a:p>
            <a:pPr marL="1371600" indent="-1371600">
              <a:buNone/>
            </a:pPr>
            <a:endParaRPr lang="en-US" sz="11200" dirty="0" smtClean="0"/>
          </a:p>
          <a:p>
            <a:pPr marL="1371600" indent="-1371600">
              <a:buNone/>
            </a:pPr>
            <a:endParaRPr lang="en-US" sz="11200" dirty="0" smtClean="0"/>
          </a:p>
          <a:p>
            <a:pPr marL="1371600" indent="-1371600">
              <a:buNone/>
            </a:pPr>
            <a:endParaRPr lang="en-US" sz="11200" dirty="0" smtClean="0"/>
          </a:p>
          <a:p>
            <a:pPr marL="1371600" indent="-1371600">
              <a:buNone/>
            </a:pPr>
            <a:endParaRPr lang="en-US" sz="11200" dirty="0" smtClean="0"/>
          </a:p>
          <a:p>
            <a:pPr marL="1371600" indent="-1371600">
              <a:buNone/>
            </a:pPr>
            <a:r>
              <a:rPr lang="en-US" sz="11200" dirty="0" smtClean="0"/>
              <a:t>The Legal Aspects of</a:t>
            </a:r>
          </a:p>
          <a:p>
            <a:pPr marL="1371600" indent="-1371600">
              <a:buNone/>
            </a:pPr>
            <a:r>
              <a:rPr lang="en-US" sz="11200" dirty="0" smtClean="0"/>
              <a:t>         Driving</a:t>
            </a:r>
          </a:p>
          <a:p>
            <a:pPr marL="1371600" indent="-1371600">
              <a:buNone/>
            </a:pPr>
            <a:endParaRPr lang="en-US" sz="11200" dirty="0" smtClean="0"/>
          </a:p>
        </p:txBody>
      </p:sp>
      <p:pic>
        <p:nvPicPr>
          <p:cNvPr id="1029" name="Picture 5" descr="C:\Users\austin\AppData\Local\Microsoft\Windows\Temporary Internet Files\Content.IE5\I3PRVNY4\MC900217198[1].wmf"/>
          <p:cNvPicPr>
            <a:picLocks noChangeAspect="1" noChangeArrowheads="1"/>
          </p:cNvPicPr>
          <p:nvPr/>
        </p:nvPicPr>
        <p:blipFill>
          <a:blip r:embed="rId2" cstate="print"/>
          <a:srcRect/>
          <a:stretch>
            <a:fillRect/>
          </a:stretch>
        </p:blipFill>
        <p:spPr bwMode="auto">
          <a:xfrm>
            <a:off x="4495800" y="4343400"/>
            <a:ext cx="1810512" cy="1524000"/>
          </a:xfrm>
          <a:prstGeom prst="rect">
            <a:avLst/>
          </a:prstGeom>
          <a:noFill/>
        </p:spPr>
      </p:pic>
      <p:pic>
        <p:nvPicPr>
          <p:cNvPr id="1032" name="Picture 8" descr="C:\Users\austin\AppData\Local\Microsoft\Windows\Temporary Internet Files\Content.IE5\KE4YD0P4\dglxasset[1].aspx"/>
          <p:cNvPicPr>
            <a:picLocks noChangeAspect="1" noChangeArrowheads="1"/>
          </p:cNvPicPr>
          <p:nvPr/>
        </p:nvPicPr>
        <p:blipFill>
          <a:blip r:embed="rId3" cstate="print"/>
          <a:srcRect/>
          <a:stretch>
            <a:fillRect/>
          </a:stretch>
        </p:blipFill>
        <p:spPr bwMode="auto">
          <a:xfrm>
            <a:off x="4191000" y="1752600"/>
            <a:ext cx="1752600" cy="1802509"/>
          </a:xfrm>
          <a:prstGeom prst="rect">
            <a:avLst/>
          </a:prstGeom>
          <a:noFill/>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6019800" cy="685800"/>
          </a:xfrm>
        </p:spPr>
        <p:txBody>
          <a:bodyPr>
            <a:scene3d>
              <a:camera prst="orthographicFront"/>
              <a:lightRig rig="threePt" dir="t"/>
            </a:scene3d>
            <a:sp3d extrusionH="57150">
              <a:bevelT w="38100" h="38100"/>
            </a:sp3d>
          </a:bodyPr>
          <a:lstStyle/>
          <a:p>
            <a:r>
              <a:rPr lang="en-US" dirty="0" smtClean="0"/>
              <a:t>Vehicle Design</a:t>
            </a:r>
            <a:endParaRPr lang="en-US" dirty="0"/>
          </a:p>
        </p:txBody>
      </p:sp>
      <p:pic>
        <p:nvPicPr>
          <p:cNvPr id="4" name="Picture 3" descr="dummy.png"/>
          <p:cNvPicPr>
            <a:picLocks noChangeAspect="1"/>
          </p:cNvPicPr>
          <p:nvPr/>
        </p:nvPicPr>
        <p:blipFill>
          <a:blip r:embed="rId2" cstate="print"/>
          <a:stretch>
            <a:fillRect/>
          </a:stretch>
        </p:blipFill>
        <p:spPr>
          <a:xfrm>
            <a:off x="533401" y="1676400"/>
            <a:ext cx="3886199" cy="4114800"/>
          </a:xfrm>
          <a:prstGeom prst="rect">
            <a:avLst/>
          </a:prstGeom>
        </p:spPr>
      </p:pic>
      <p:sp>
        <p:nvSpPr>
          <p:cNvPr id="5" name="TextBox 4"/>
          <p:cNvSpPr txBox="1"/>
          <p:nvPr/>
        </p:nvSpPr>
        <p:spPr>
          <a:xfrm>
            <a:off x="4648200" y="1676400"/>
            <a:ext cx="3962400" cy="2585323"/>
          </a:xfrm>
          <a:prstGeom prst="rect">
            <a:avLst/>
          </a:prstGeom>
          <a:noFill/>
        </p:spPr>
        <p:txBody>
          <a:bodyPr wrap="square" rtlCol="0">
            <a:spAutoFit/>
          </a:bodyPr>
          <a:lstStyle/>
          <a:p>
            <a:r>
              <a:rPr lang="en-US" dirty="0" smtClean="0"/>
              <a:t>With few exceptions vehicles  are designed around the able body 50th percentile group male. (5'9") (170 lb).   A dummy of these  proportions occupies the driver's seat in all the Insurance Institute for Highway Safety (IIHS), 40 mph offset frontal crash tests.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574280" cy="838200"/>
          </a:xfrm>
        </p:spPr>
        <p:txBody>
          <a:bodyPr>
            <a:normAutofit/>
            <a:scene3d>
              <a:camera prst="orthographicFront"/>
              <a:lightRig rig="threePt" dir="t"/>
            </a:scene3d>
            <a:sp3d extrusionH="57150">
              <a:bevelT w="38100" h="38100" prst="angle"/>
            </a:sp3d>
          </a:bodyPr>
          <a:lstStyle/>
          <a:p>
            <a:r>
              <a:rPr lang="en-US" sz="4000" dirty="0" smtClean="0"/>
              <a:t>LAWS AND REGULATION</a:t>
            </a:r>
            <a:endParaRPr lang="en-US" dirty="0"/>
          </a:p>
        </p:txBody>
      </p:sp>
      <p:sp>
        <p:nvSpPr>
          <p:cNvPr id="3" name="Content Placeholder 2"/>
          <p:cNvSpPr>
            <a:spLocks noGrp="1"/>
          </p:cNvSpPr>
          <p:nvPr>
            <p:ph idx="1"/>
          </p:nvPr>
        </p:nvSpPr>
        <p:spPr>
          <a:xfrm>
            <a:off x="502920" y="2743200"/>
            <a:ext cx="6812280" cy="1447800"/>
          </a:xfrm>
        </p:spPr>
        <p:txBody>
          <a:bodyPr>
            <a:normAutofit fontScale="47500" lnSpcReduction="20000"/>
          </a:bodyPr>
          <a:lstStyle/>
          <a:p>
            <a:pPr>
              <a:buNone/>
            </a:pPr>
            <a:endParaRPr lang="en-US" sz="5600" dirty="0" smtClean="0"/>
          </a:p>
          <a:p>
            <a:pPr>
              <a:buNone/>
            </a:pPr>
            <a:endParaRPr lang="en-US" sz="4300" dirty="0" smtClean="0"/>
          </a:p>
          <a:p>
            <a:pPr>
              <a:buNone/>
            </a:pPr>
            <a:endParaRPr lang="en-US" sz="4300" dirty="0" smtClean="0"/>
          </a:p>
          <a:p>
            <a:pPr>
              <a:buNone/>
            </a:pPr>
            <a:r>
              <a:rPr lang="en-US" sz="4300" dirty="0" smtClean="0"/>
              <a:t>      </a:t>
            </a:r>
          </a:p>
          <a:p>
            <a:pPr>
              <a:buNone/>
            </a:pPr>
            <a:endParaRPr lang="en-US" sz="4300" dirty="0" smtClean="0"/>
          </a:p>
        </p:txBody>
      </p:sp>
      <p:sp>
        <p:nvSpPr>
          <p:cNvPr id="4" name="TextBox 3"/>
          <p:cNvSpPr txBox="1"/>
          <p:nvPr/>
        </p:nvSpPr>
        <p:spPr>
          <a:xfrm>
            <a:off x="1219200" y="1676400"/>
            <a:ext cx="4572000" cy="830997"/>
          </a:xfrm>
          <a:prstGeom prst="rect">
            <a:avLst/>
          </a:prstGeom>
          <a:noFill/>
        </p:spPr>
        <p:txBody>
          <a:bodyPr wrap="square" rtlCol="0">
            <a:spAutoFit/>
          </a:bodyPr>
          <a:lstStyle/>
          <a:p>
            <a:r>
              <a:rPr lang="en-US" sz="2400" dirty="0" smtClean="0">
                <a:solidFill>
                  <a:schemeClr val="tx1">
                    <a:lumMod val="95000"/>
                    <a:lumOff val="5000"/>
                  </a:schemeClr>
                </a:solidFill>
              </a:rPr>
              <a:t>The Component’s Of Driving Are All Regulated</a:t>
            </a:r>
            <a:endParaRPr lang="en-US" sz="2800" dirty="0"/>
          </a:p>
        </p:txBody>
      </p:sp>
      <p:sp>
        <p:nvSpPr>
          <p:cNvPr id="5" name="TextBox 4"/>
          <p:cNvSpPr txBox="1"/>
          <p:nvPr/>
        </p:nvSpPr>
        <p:spPr>
          <a:xfrm>
            <a:off x="1219200" y="3581400"/>
            <a:ext cx="66294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dirty="0" smtClean="0"/>
              <a:t>   </a:t>
            </a:r>
            <a:r>
              <a:rPr lang="en-US" sz="2400" dirty="0" smtClean="0"/>
              <a:t>The Vehicle </a:t>
            </a:r>
          </a:p>
          <a:p>
            <a:pPr>
              <a:buFont typeface="Arial" pitchFamily="34" charset="0"/>
              <a:buChar char="•"/>
            </a:pPr>
            <a:endParaRPr lang="en-US" sz="2400" dirty="0" smtClean="0"/>
          </a:p>
          <a:p>
            <a:pPr>
              <a:buFont typeface="Arial" pitchFamily="34" charset="0"/>
              <a:buChar char="•"/>
            </a:pPr>
            <a:r>
              <a:rPr lang="en-US" sz="2400" dirty="0" smtClean="0"/>
              <a:t>  The Environment (Roadways, Traffic)</a:t>
            </a:r>
          </a:p>
          <a:p>
            <a:pPr>
              <a:buFont typeface="Arial" pitchFamily="34" charset="0"/>
              <a:buChar char="•"/>
            </a:pPr>
            <a:endParaRPr lang="en-US" sz="2400" dirty="0" smtClean="0"/>
          </a:p>
          <a:p>
            <a:pPr>
              <a:buFont typeface="Arial" pitchFamily="34" charset="0"/>
              <a:buChar char="•"/>
            </a:pPr>
            <a:r>
              <a:rPr lang="en-US" sz="2400" dirty="0" smtClean="0"/>
              <a:t>  The Driver</a:t>
            </a:r>
            <a:endParaRPr lang="en-US" dirty="0"/>
          </a:p>
        </p:txBody>
      </p:sp>
      <p:pic>
        <p:nvPicPr>
          <p:cNvPr id="1026" name="Picture 2" descr="C:\Users\austin\AppData\Local\Microsoft\Windows\Temporary Internet Files\Content.IE5\KRJC306E\MC900056644[1].wmf"/>
          <p:cNvPicPr>
            <a:picLocks noChangeAspect="1" noChangeArrowheads="1"/>
          </p:cNvPicPr>
          <p:nvPr/>
        </p:nvPicPr>
        <p:blipFill>
          <a:blip r:embed="rId2" cstate="print"/>
          <a:srcRect/>
          <a:stretch>
            <a:fillRect/>
          </a:stretch>
        </p:blipFill>
        <p:spPr bwMode="auto">
          <a:xfrm>
            <a:off x="5791200" y="1752600"/>
            <a:ext cx="1804111" cy="1600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447800"/>
            <a:ext cx="1752600" cy="1015663"/>
          </a:xfrm>
          <a:prstGeom prst="rect">
            <a:avLst/>
          </a:prstGeom>
          <a:noFill/>
        </p:spPr>
        <p:txBody>
          <a:bodyPr wrap="square" rtlCol="0">
            <a:spAutoFit/>
          </a:bodyPr>
          <a:lstStyle/>
          <a:p>
            <a:r>
              <a:rPr lang="en-US" sz="3000" dirty="0" smtClean="0"/>
              <a:t>  </a:t>
            </a:r>
            <a:r>
              <a:rPr lang="en-US" sz="3000" b="1" dirty="0" smtClean="0"/>
              <a:t>The</a:t>
            </a:r>
          </a:p>
          <a:p>
            <a:r>
              <a:rPr lang="en-US" sz="3000" b="1" dirty="0" smtClean="0"/>
              <a:t>Vehicle</a:t>
            </a:r>
            <a:endParaRPr lang="en-US" sz="3000" b="1" dirty="0"/>
          </a:p>
        </p:txBody>
      </p:sp>
      <p:sp>
        <p:nvSpPr>
          <p:cNvPr id="6" name="Rectangle 5"/>
          <p:cNvSpPr/>
          <p:nvPr/>
        </p:nvSpPr>
        <p:spPr>
          <a:xfrm>
            <a:off x="609600" y="3200401"/>
            <a:ext cx="7772400" cy="2585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pPr>
            <a:r>
              <a:rPr lang="en-US" dirty="0" smtClean="0"/>
              <a:t>   </a:t>
            </a:r>
            <a:r>
              <a:rPr lang="en-US" b="1" dirty="0" smtClean="0"/>
              <a:t>Federal Motor Vehicle Safety Standards</a:t>
            </a:r>
          </a:p>
          <a:p>
            <a:r>
              <a:rPr lang="en-US" sz="1400" dirty="0" smtClean="0"/>
              <a:t>        </a:t>
            </a:r>
          </a:p>
          <a:p>
            <a:pPr>
              <a:buNone/>
            </a:pPr>
            <a:r>
              <a:rPr lang="en-US" sz="1000" dirty="0" smtClean="0"/>
              <a:t>         Standards </a:t>
            </a:r>
            <a:r>
              <a:rPr lang="en-US" sz="1000" dirty="0"/>
              <a:t>for </a:t>
            </a:r>
            <a:r>
              <a:rPr lang="en-US" sz="1000" dirty="0" smtClean="0"/>
              <a:t>commercially sold motor </a:t>
            </a:r>
            <a:r>
              <a:rPr lang="en-US" sz="1000" dirty="0"/>
              <a:t>vehicles and motor vehicle equipment established </a:t>
            </a:r>
            <a:r>
              <a:rPr lang="en-US" sz="1000" dirty="0" smtClean="0"/>
              <a:t>under</a:t>
            </a:r>
          </a:p>
          <a:p>
            <a:pPr>
              <a:buNone/>
            </a:pPr>
            <a:r>
              <a:rPr lang="en-US" sz="1000" dirty="0"/>
              <a:t> </a:t>
            </a:r>
            <a:r>
              <a:rPr lang="en-US" sz="1000" dirty="0" smtClean="0"/>
              <a:t>        </a:t>
            </a:r>
            <a:r>
              <a:rPr lang="en-US" sz="1000" dirty="0"/>
              <a:t>section 103 of </a:t>
            </a:r>
            <a:r>
              <a:rPr lang="en-US" sz="1000" dirty="0" smtClean="0"/>
              <a:t>the National </a:t>
            </a:r>
            <a:r>
              <a:rPr lang="en-US" sz="1000" dirty="0"/>
              <a:t>Traffic and Motor Vehicle Safety Act of </a:t>
            </a:r>
            <a:r>
              <a:rPr lang="en-US" sz="1000" dirty="0" smtClean="0"/>
              <a:t>1966.  Title 49 CFR 571 </a:t>
            </a:r>
          </a:p>
          <a:p>
            <a:pPr>
              <a:buNone/>
            </a:pPr>
            <a:endParaRPr lang="en-US" sz="1000" dirty="0"/>
          </a:p>
          <a:p>
            <a:r>
              <a:rPr lang="en-US" sz="1000" dirty="0" smtClean="0"/>
              <a:t>         Title 49 U.S.C. 30122 </a:t>
            </a:r>
            <a:r>
              <a:rPr lang="en-US" sz="1000" b="1" dirty="0" smtClean="0"/>
              <a:t>Making </a:t>
            </a:r>
            <a:r>
              <a:rPr lang="en-US" sz="1000" b="1" dirty="0"/>
              <a:t>safety devices and elements </a:t>
            </a:r>
            <a:r>
              <a:rPr lang="en-US" sz="1000" b="1" dirty="0" smtClean="0"/>
              <a:t>inoperative </a:t>
            </a:r>
          </a:p>
          <a:p>
            <a:r>
              <a:rPr lang="en-US" sz="1000" b="1" dirty="0"/>
              <a:t> </a:t>
            </a:r>
            <a:r>
              <a:rPr lang="en-US" sz="1000" b="1" dirty="0" smtClean="0"/>
              <a:t>        </a:t>
            </a:r>
            <a:r>
              <a:rPr lang="en-US" sz="1000" dirty="0" smtClean="0"/>
              <a:t>(a</a:t>
            </a:r>
            <a:r>
              <a:rPr lang="en-US" sz="1000" dirty="0"/>
              <a:t>) Definition. - In this section, "motor vehicle repair business" means a person holding itself out </a:t>
            </a:r>
            <a:r>
              <a:rPr lang="en-US" sz="1000" dirty="0" smtClean="0"/>
              <a:t>to</a:t>
            </a:r>
          </a:p>
          <a:p>
            <a:r>
              <a:rPr lang="en-US" sz="1000" dirty="0"/>
              <a:t> </a:t>
            </a:r>
            <a:r>
              <a:rPr lang="en-US" sz="1000" dirty="0" smtClean="0"/>
              <a:t>        the </a:t>
            </a:r>
            <a:r>
              <a:rPr lang="en-US" sz="1000" dirty="0"/>
              <a:t>public to repair for compensation a motor vehicle or motor vehicle equipment</a:t>
            </a:r>
            <a:r>
              <a:rPr lang="en-US" sz="1000" dirty="0" smtClean="0"/>
              <a:t>. (</a:t>
            </a:r>
            <a:r>
              <a:rPr lang="en-US" sz="1000" dirty="0"/>
              <a:t>b) Prohibition. </a:t>
            </a:r>
            <a:r>
              <a:rPr lang="en-US" sz="1000" dirty="0" smtClean="0"/>
              <a:t>–</a:t>
            </a:r>
          </a:p>
          <a:p>
            <a:r>
              <a:rPr lang="en-US" sz="1000" dirty="0"/>
              <a:t> </a:t>
            </a:r>
            <a:r>
              <a:rPr lang="en-US" sz="1000" dirty="0" smtClean="0"/>
              <a:t>        A </a:t>
            </a:r>
            <a:r>
              <a:rPr lang="en-US" sz="1000" dirty="0"/>
              <a:t>manufacturer, distributor, dealer, or motor vehicle repair business may not knowingly </a:t>
            </a:r>
            <a:r>
              <a:rPr lang="en-US" sz="1000" dirty="0" smtClean="0"/>
              <a:t>make</a:t>
            </a:r>
          </a:p>
          <a:p>
            <a:r>
              <a:rPr lang="en-US" sz="1000" dirty="0"/>
              <a:t> </a:t>
            </a:r>
            <a:r>
              <a:rPr lang="en-US" sz="1000" dirty="0" smtClean="0"/>
              <a:t>        </a:t>
            </a:r>
            <a:r>
              <a:rPr lang="en-US" sz="1000" dirty="0"/>
              <a:t>inoperative any part of a device or element of design installed on or in a motor vehicle or </a:t>
            </a:r>
            <a:r>
              <a:rPr lang="en-US" sz="1000" dirty="0" smtClean="0"/>
              <a:t>motor</a:t>
            </a:r>
          </a:p>
          <a:p>
            <a:r>
              <a:rPr lang="en-US" sz="1000" dirty="0"/>
              <a:t> </a:t>
            </a:r>
            <a:r>
              <a:rPr lang="en-US" sz="1000" dirty="0" smtClean="0"/>
              <a:t>        </a:t>
            </a:r>
            <a:r>
              <a:rPr lang="en-US" sz="1000" dirty="0"/>
              <a:t>vehicle equipment in compliance with an applicable motor vehicle safety standard prescribed </a:t>
            </a:r>
            <a:r>
              <a:rPr lang="en-US" sz="1000" dirty="0" smtClean="0"/>
              <a:t>under</a:t>
            </a:r>
          </a:p>
          <a:p>
            <a:r>
              <a:rPr lang="en-US" sz="1000" dirty="0"/>
              <a:t> </a:t>
            </a:r>
            <a:r>
              <a:rPr lang="en-US" sz="1000" dirty="0" smtClean="0"/>
              <a:t>        this </a:t>
            </a:r>
            <a:r>
              <a:rPr lang="en-US" sz="1000" dirty="0"/>
              <a:t>chapter unless the manufacturer, distributor, dealer, or repair business reasonably believes </a:t>
            </a:r>
            <a:r>
              <a:rPr lang="en-US" sz="1000" dirty="0" smtClean="0"/>
              <a:t>the</a:t>
            </a:r>
          </a:p>
          <a:p>
            <a:r>
              <a:rPr lang="en-US" sz="1000" dirty="0"/>
              <a:t> </a:t>
            </a:r>
            <a:r>
              <a:rPr lang="en-US" sz="1000" dirty="0" smtClean="0"/>
              <a:t>        </a:t>
            </a:r>
            <a:r>
              <a:rPr lang="en-US" sz="1000" dirty="0"/>
              <a:t>vehicle or equipment will not be used (except for testing or a similar purpose during maintenance </a:t>
            </a:r>
            <a:r>
              <a:rPr lang="en-US" sz="1000" dirty="0" smtClean="0"/>
              <a:t>or</a:t>
            </a:r>
          </a:p>
          <a:p>
            <a:r>
              <a:rPr lang="en-US" sz="1000" dirty="0"/>
              <a:t> </a:t>
            </a:r>
            <a:r>
              <a:rPr lang="en-US" sz="1000" dirty="0" smtClean="0"/>
              <a:t>        </a:t>
            </a:r>
            <a:r>
              <a:rPr lang="en-US" sz="1000" dirty="0"/>
              <a:t>repair) when the device or element is inoperative</a:t>
            </a:r>
            <a:r>
              <a:rPr lang="en-US" sz="1000" dirty="0" smtClean="0"/>
              <a:t>.</a:t>
            </a:r>
          </a:p>
          <a:p>
            <a:endParaRPr lang="en-US" sz="1000" dirty="0"/>
          </a:p>
        </p:txBody>
      </p:sp>
      <p:pic>
        <p:nvPicPr>
          <p:cNvPr id="9" name="Picture 8" descr="car2.png"/>
          <p:cNvPicPr>
            <a:picLocks noChangeAspect="1"/>
          </p:cNvPicPr>
          <p:nvPr/>
        </p:nvPicPr>
        <p:blipFill>
          <a:blip r:embed="rId2" cstate="print"/>
          <a:stretch>
            <a:fillRect/>
          </a:stretch>
        </p:blipFill>
        <p:spPr>
          <a:xfrm>
            <a:off x="2819400" y="990601"/>
            <a:ext cx="5486400" cy="2057399"/>
          </a:xfrm>
          <a:prstGeom prst="rect">
            <a:avLst/>
          </a:prstGeom>
        </p:spPr>
      </p:pic>
      <p:sp>
        <p:nvSpPr>
          <p:cNvPr id="7" name="Title 1"/>
          <p:cNvSpPr txBox="1">
            <a:spLocks/>
          </p:cNvSpPr>
          <p:nvPr/>
        </p:nvSpPr>
        <p:spPr>
          <a:xfrm>
            <a:off x="1447800" y="381000"/>
            <a:ext cx="7269480" cy="533400"/>
          </a:xfrm>
          <a:prstGeom prst="rect">
            <a:avLst/>
          </a:prstGeom>
        </p:spPr>
        <p:txBody>
          <a:bodyPr vert="horz" anchor="b">
            <a:normAutofit fontScale="85000" lnSpcReduction="20000"/>
            <a:scene3d>
              <a:camera prst="orthographicFront"/>
              <a:lightRig rig="threePt" dir="t"/>
            </a:scene3d>
            <a:sp3d extrusionH="57150">
              <a:bevelT w="38100" h="38100" prst="angle"/>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LAWS AND REGULATION</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498080" cy="762000"/>
          </a:xfrm>
        </p:spPr>
        <p:txBody>
          <a:bodyPr>
            <a:normAutofit/>
            <a:scene3d>
              <a:camera prst="orthographicFront"/>
              <a:lightRig rig="threePt" dir="t"/>
            </a:scene3d>
            <a:sp3d extrusionH="57150">
              <a:bevelT w="38100" h="38100" prst="angle"/>
            </a:sp3d>
          </a:bodyPr>
          <a:lstStyle/>
          <a:p>
            <a:pPr lvl="0">
              <a:defRPr/>
            </a:pPr>
            <a:r>
              <a:rPr lang="en-US" dirty="0" smtClean="0"/>
              <a:t>LAWS AND REGULATION</a:t>
            </a:r>
            <a:endParaRPr lang="en-US" sz="3200" dirty="0"/>
          </a:p>
        </p:txBody>
      </p:sp>
      <p:sp>
        <p:nvSpPr>
          <p:cNvPr id="5" name="TextBox 4"/>
          <p:cNvSpPr txBox="1"/>
          <p:nvPr/>
        </p:nvSpPr>
        <p:spPr>
          <a:xfrm>
            <a:off x="609600" y="1447800"/>
            <a:ext cx="1905000" cy="1477328"/>
          </a:xfrm>
          <a:prstGeom prst="rect">
            <a:avLst/>
          </a:prstGeom>
          <a:noFill/>
        </p:spPr>
        <p:txBody>
          <a:bodyPr wrap="square" rtlCol="0">
            <a:spAutoFit/>
          </a:bodyPr>
          <a:lstStyle/>
          <a:p>
            <a:r>
              <a:rPr lang="en-US" sz="3000" dirty="0" smtClean="0"/>
              <a:t>  </a:t>
            </a:r>
            <a:r>
              <a:rPr lang="en-US" sz="3000" b="1" dirty="0" smtClean="0"/>
              <a:t>The</a:t>
            </a:r>
          </a:p>
          <a:p>
            <a:r>
              <a:rPr lang="en-US" sz="3000" b="1" dirty="0" smtClean="0"/>
              <a:t>Vehicle</a:t>
            </a:r>
          </a:p>
          <a:p>
            <a:r>
              <a:rPr lang="en-US" sz="3000" b="1" dirty="0" smtClean="0"/>
              <a:t>(Cont’)</a:t>
            </a:r>
            <a:endParaRPr lang="en-US" sz="3000" b="1" dirty="0"/>
          </a:p>
        </p:txBody>
      </p:sp>
      <p:sp>
        <p:nvSpPr>
          <p:cNvPr id="6" name="Rectangle 5"/>
          <p:cNvSpPr/>
          <p:nvPr/>
        </p:nvSpPr>
        <p:spPr>
          <a:xfrm>
            <a:off x="609600" y="4267200"/>
            <a:ext cx="7772400" cy="15081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Arial" pitchFamily="34" charset="0"/>
              <a:buChar char="•"/>
            </a:pPr>
            <a:r>
              <a:rPr lang="en-US" dirty="0" smtClean="0"/>
              <a:t>   </a:t>
            </a:r>
            <a:r>
              <a:rPr lang="en-US" b="1" dirty="0" smtClean="0"/>
              <a:t>Federal Motor Vehicle Safety Standards</a:t>
            </a:r>
          </a:p>
          <a:p>
            <a:r>
              <a:rPr lang="en-US" sz="1400" dirty="0" smtClean="0"/>
              <a:t>        </a:t>
            </a:r>
          </a:p>
          <a:p>
            <a:r>
              <a:rPr lang="en-US" sz="1000" dirty="0" smtClean="0"/>
              <a:t>          Title 49 CFR 595 </a:t>
            </a:r>
            <a:r>
              <a:rPr lang="en-US" sz="1000" b="1" dirty="0" smtClean="0"/>
              <a:t>Exemptions to The make inoperative prohibition  </a:t>
            </a:r>
          </a:p>
          <a:p>
            <a:r>
              <a:rPr lang="en-US" sz="1000" b="1" dirty="0" smtClean="0"/>
              <a:t>          </a:t>
            </a:r>
            <a:r>
              <a:rPr lang="en-US" sz="1000" dirty="0" smtClean="0"/>
              <a:t>The purpose of this part is to provide an exemption from the “make inoperative” provision of 49</a:t>
            </a:r>
          </a:p>
          <a:p>
            <a:r>
              <a:rPr lang="en-US" sz="1000" dirty="0" smtClean="0"/>
              <a:t>          U.S.C. 30122 that permits motor vehicle dealers and motor vehicle repair businesses to install</a:t>
            </a:r>
          </a:p>
          <a:p>
            <a:r>
              <a:rPr lang="en-US" sz="1000" dirty="0" smtClean="0"/>
              <a:t>          retrofit air bag on-off switches and to otherwise modify motor vehicles to enable people with</a:t>
            </a:r>
          </a:p>
          <a:p>
            <a:r>
              <a:rPr lang="en-US" sz="1000" dirty="0" smtClean="0"/>
              <a:t>          disabilities to operate or ride as a passenger in a motor vehicle.</a:t>
            </a:r>
          </a:p>
          <a:p>
            <a:endParaRPr lang="en-US" sz="1000" dirty="0"/>
          </a:p>
        </p:txBody>
      </p:sp>
      <p:pic>
        <p:nvPicPr>
          <p:cNvPr id="3074" name="Picture 2" descr="Car Inspections.jpg (412×474)"/>
          <p:cNvPicPr>
            <a:picLocks noChangeAspect="1" noChangeArrowheads="1"/>
          </p:cNvPicPr>
          <p:nvPr/>
        </p:nvPicPr>
        <p:blipFill>
          <a:blip r:embed="rId2" cstate="print"/>
          <a:srcRect/>
          <a:stretch>
            <a:fillRect/>
          </a:stretch>
        </p:blipFill>
        <p:spPr bwMode="auto">
          <a:xfrm>
            <a:off x="2819400" y="1219200"/>
            <a:ext cx="5486400" cy="2819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85800"/>
          </a:xfrm>
        </p:spPr>
        <p:txBody>
          <a:bodyPr>
            <a:normAutofit/>
            <a:scene3d>
              <a:camera prst="orthographicFront"/>
              <a:lightRig rig="threePt" dir="t"/>
            </a:scene3d>
            <a:sp3d extrusionH="57150">
              <a:bevelT w="38100" h="38100"/>
            </a:sp3d>
          </a:bodyPr>
          <a:lstStyle/>
          <a:p>
            <a:pPr lvl="0">
              <a:defRPr/>
            </a:pPr>
            <a:r>
              <a:rPr lang="en-US" dirty="0" smtClean="0"/>
              <a:t>LAWS AND REGULATION</a:t>
            </a:r>
            <a:endParaRPr lang="en-US" sz="3200" dirty="0"/>
          </a:p>
        </p:txBody>
      </p:sp>
      <p:sp>
        <p:nvSpPr>
          <p:cNvPr id="4" name="TextBox 3"/>
          <p:cNvSpPr txBox="1"/>
          <p:nvPr/>
        </p:nvSpPr>
        <p:spPr>
          <a:xfrm>
            <a:off x="685800" y="4191000"/>
            <a:ext cx="7848600" cy="153888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dirty="0" smtClean="0"/>
              <a:t> </a:t>
            </a:r>
            <a:r>
              <a:rPr lang="en-US" b="1" dirty="0" smtClean="0"/>
              <a:t>Traffic Laws And Control Devices </a:t>
            </a:r>
          </a:p>
          <a:p>
            <a:pPr>
              <a:buNone/>
            </a:pPr>
            <a:r>
              <a:rPr lang="en-US" sz="800" dirty="0" smtClean="0"/>
              <a:t>        </a:t>
            </a:r>
          </a:p>
          <a:p>
            <a:r>
              <a:rPr lang="en-US" sz="800" dirty="0" smtClean="0"/>
              <a:t>            </a:t>
            </a:r>
            <a:r>
              <a:rPr lang="en-US" sz="1200" dirty="0" smtClean="0"/>
              <a:t>Although each state has it’s own traffic code, most states have adopted relevant standards</a:t>
            </a:r>
          </a:p>
          <a:p>
            <a:r>
              <a:rPr lang="en-US" sz="1200" dirty="0" smtClean="0"/>
              <a:t>        for signs and signals, based upon the </a:t>
            </a:r>
            <a:r>
              <a:rPr lang="en-US" sz="1200" b="1" dirty="0" smtClean="0"/>
              <a:t>Manual on Uniform Traffic Control Devices</a:t>
            </a:r>
            <a:r>
              <a:rPr lang="en-US" sz="1200" dirty="0" smtClean="0"/>
              <a:t> from</a:t>
            </a:r>
          </a:p>
          <a:p>
            <a:r>
              <a:rPr lang="en-US" sz="1200" dirty="0" smtClean="0"/>
              <a:t>        the U.S. Department of Transportation.  Similarly most states have  adopted the traffic laws,</a:t>
            </a:r>
          </a:p>
          <a:p>
            <a:r>
              <a:rPr lang="en-US" sz="1200" dirty="0" smtClean="0"/>
              <a:t>        and road design from the </a:t>
            </a:r>
            <a:r>
              <a:rPr lang="en-US" sz="1200" b="1" dirty="0" smtClean="0"/>
              <a:t>Uniform Vehicle Code</a:t>
            </a:r>
            <a:r>
              <a:rPr lang="en-US" sz="1200" dirty="0" smtClean="0"/>
              <a:t>. In any event a driver is obligated to follow</a:t>
            </a:r>
          </a:p>
          <a:p>
            <a:r>
              <a:rPr lang="en-US" sz="1200" dirty="0" smtClean="0"/>
              <a:t>        the prevailing laws and traffic controls or risk fines and/or revocation of driving privilege.</a:t>
            </a:r>
          </a:p>
          <a:p>
            <a:endParaRPr lang="en-US" sz="800" dirty="0"/>
          </a:p>
        </p:txBody>
      </p:sp>
      <p:pic>
        <p:nvPicPr>
          <p:cNvPr id="5" name="Picture 4" descr="Uddw1.png"/>
          <p:cNvPicPr>
            <a:picLocks noChangeAspect="1"/>
          </p:cNvPicPr>
          <p:nvPr/>
        </p:nvPicPr>
        <p:blipFill>
          <a:blip r:embed="rId2" cstate="print"/>
          <a:stretch>
            <a:fillRect/>
          </a:stretch>
        </p:blipFill>
        <p:spPr>
          <a:xfrm>
            <a:off x="2743200" y="1219200"/>
            <a:ext cx="5791200" cy="2819400"/>
          </a:xfrm>
          <a:prstGeom prst="rect">
            <a:avLst/>
          </a:prstGeom>
        </p:spPr>
      </p:pic>
      <p:sp>
        <p:nvSpPr>
          <p:cNvPr id="7" name="TextBox 6"/>
          <p:cNvSpPr txBox="1"/>
          <p:nvPr/>
        </p:nvSpPr>
        <p:spPr>
          <a:xfrm>
            <a:off x="381000" y="1752600"/>
            <a:ext cx="2438400" cy="838200"/>
          </a:xfrm>
          <a:prstGeom prst="rect">
            <a:avLst/>
          </a:prstGeom>
          <a:noFill/>
        </p:spPr>
        <p:txBody>
          <a:bodyPr wrap="square" rtlCol="0">
            <a:spAutoFit/>
          </a:bodyPr>
          <a:lstStyle/>
          <a:p>
            <a:r>
              <a:rPr lang="en-US" sz="2400" b="1" dirty="0" smtClean="0"/>
              <a:t>       The</a:t>
            </a:r>
          </a:p>
          <a:p>
            <a:r>
              <a:rPr lang="en-US" sz="2400" b="1" dirty="0" smtClean="0"/>
              <a:t>Environment</a:t>
            </a:r>
            <a:endParaRPr lang="en-US"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91400" cy="685800"/>
          </a:xfrm>
        </p:spPr>
        <p:txBody>
          <a:bodyPr>
            <a:normAutofit/>
            <a:scene3d>
              <a:camera prst="orthographicFront"/>
              <a:lightRig rig="threePt" dir="t"/>
            </a:scene3d>
            <a:sp3d extrusionH="57150">
              <a:bevelT w="38100" h="38100"/>
            </a:sp3d>
          </a:bodyPr>
          <a:lstStyle/>
          <a:p>
            <a:pPr lvl="0">
              <a:defRPr/>
            </a:pPr>
            <a:r>
              <a:rPr lang="en-US" dirty="0" smtClean="0"/>
              <a:t>LAWS AND REGULATION</a:t>
            </a:r>
            <a:endParaRPr lang="en-US" sz="3200" dirty="0"/>
          </a:p>
        </p:txBody>
      </p:sp>
      <p:sp>
        <p:nvSpPr>
          <p:cNvPr id="3" name="Content Placeholder 2"/>
          <p:cNvSpPr>
            <a:spLocks noGrp="1"/>
          </p:cNvSpPr>
          <p:nvPr>
            <p:ph idx="1"/>
          </p:nvPr>
        </p:nvSpPr>
        <p:spPr>
          <a:xfrm>
            <a:off x="1143000" y="1219200"/>
            <a:ext cx="1828800" cy="1143000"/>
          </a:xfrm>
        </p:spPr>
        <p:txBody>
          <a:bodyPr>
            <a:noAutofit/>
          </a:bodyPr>
          <a:lstStyle/>
          <a:p>
            <a:pPr>
              <a:buNone/>
            </a:pPr>
            <a:r>
              <a:rPr lang="en-US" dirty="0" smtClean="0"/>
              <a:t>  </a:t>
            </a:r>
            <a:r>
              <a:rPr lang="en-US" b="1" dirty="0" smtClean="0"/>
              <a:t>The </a:t>
            </a:r>
          </a:p>
          <a:p>
            <a:pPr>
              <a:buNone/>
            </a:pPr>
            <a:r>
              <a:rPr lang="en-US" b="1" dirty="0" smtClean="0"/>
              <a:t>Driver</a:t>
            </a:r>
          </a:p>
          <a:p>
            <a:pPr>
              <a:buNone/>
            </a:pPr>
            <a:endParaRPr lang="en-US" dirty="0"/>
          </a:p>
        </p:txBody>
      </p:sp>
      <p:sp>
        <p:nvSpPr>
          <p:cNvPr id="4" name="TextBox 3"/>
          <p:cNvSpPr txBox="1"/>
          <p:nvPr/>
        </p:nvSpPr>
        <p:spPr>
          <a:xfrm>
            <a:off x="609600" y="2819400"/>
            <a:ext cx="7848600" cy="295465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dirty="0" smtClean="0"/>
              <a:t>   </a:t>
            </a:r>
            <a:r>
              <a:rPr lang="en-US" b="1" dirty="0" smtClean="0"/>
              <a:t>Driving is a privilege not a right</a:t>
            </a:r>
          </a:p>
          <a:p>
            <a:pPr>
              <a:buNone/>
            </a:pPr>
            <a:r>
              <a:rPr lang="en-US" sz="800" dirty="0" smtClean="0"/>
              <a:t>        </a:t>
            </a:r>
          </a:p>
          <a:p>
            <a:pPr>
              <a:buNone/>
            </a:pPr>
            <a:r>
              <a:rPr lang="en-US" sz="800" dirty="0" smtClean="0"/>
              <a:t>            </a:t>
            </a:r>
            <a:r>
              <a:rPr lang="en-US" sz="1000" dirty="0" smtClean="0"/>
              <a:t>States can and do set application requirements such as age ,vision, etc,… Additionally states set</a:t>
            </a:r>
          </a:p>
          <a:p>
            <a:pPr>
              <a:buNone/>
            </a:pPr>
            <a:r>
              <a:rPr lang="en-US" sz="1000" dirty="0" smtClean="0"/>
              <a:t>          performance criteria and demonstration of same prior to issuing a license.  States also place certain</a:t>
            </a:r>
          </a:p>
          <a:p>
            <a:pPr>
              <a:buNone/>
            </a:pPr>
            <a:r>
              <a:rPr lang="en-US" sz="1000" dirty="0" smtClean="0"/>
              <a:t>          conditional restrictions on a license such as  corrective lenses, vehicle type, vehicle equipment,</a:t>
            </a:r>
          </a:p>
          <a:p>
            <a:pPr>
              <a:buNone/>
            </a:pPr>
            <a:r>
              <a:rPr lang="en-US" sz="1000" dirty="0" smtClean="0"/>
              <a:t>          day/night driving, and so on.</a:t>
            </a:r>
          </a:p>
          <a:p>
            <a:pPr>
              <a:buNone/>
            </a:pPr>
            <a:endParaRPr lang="en-US" sz="1000" dirty="0" smtClean="0"/>
          </a:p>
          <a:p>
            <a:r>
              <a:rPr lang="en-US" sz="1000" dirty="0" smtClean="0"/>
              <a:t>          </a:t>
            </a:r>
            <a:r>
              <a:rPr lang="en-US" sz="1000" b="1" dirty="0" smtClean="0"/>
              <a:t>KENTUCKY:</a:t>
            </a:r>
            <a:r>
              <a:rPr lang="en-US" sz="1000" dirty="0" smtClean="0"/>
              <a:t> A </a:t>
            </a:r>
            <a:r>
              <a:rPr lang="en-US" sz="1000" b="1" dirty="0" smtClean="0"/>
              <a:t>Medical Review Board</a:t>
            </a:r>
            <a:r>
              <a:rPr lang="en-US" sz="1000" dirty="0" smtClean="0"/>
              <a:t> is administered through the Transportation Cabinet. Its</a:t>
            </a:r>
          </a:p>
          <a:p>
            <a:r>
              <a:rPr lang="en-US" sz="1000" dirty="0" smtClean="0"/>
              <a:t>          purpose is to provide the administrator with sound medical advice concerning the licensing of</a:t>
            </a:r>
          </a:p>
          <a:p>
            <a:r>
              <a:rPr lang="en-US" sz="1000" dirty="0" smtClean="0"/>
              <a:t>          individuals with physical or mental impairments.  Any driver with a medically-diagnosable</a:t>
            </a:r>
          </a:p>
          <a:p>
            <a:r>
              <a:rPr lang="en-US" sz="1000" dirty="0" smtClean="0"/>
              <a:t>          impairment who does not possess the minimum physical or mental abilities to safely operate a</a:t>
            </a:r>
          </a:p>
          <a:p>
            <a:r>
              <a:rPr lang="en-US" sz="1000" dirty="0" smtClean="0"/>
              <a:t>          vehicle under all conditions will have his driving activities curtailed accordingly. Physically or mentally</a:t>
            </a:r>
          </a:p>
          <a:p>
            <a:r>
              <a:rPr lang="en-US" sz="1000" dirty="0" smtClean="0"/>
              <a:t>          impaired drivers are brought to the attention of the division by reports received from law</a:t>
            </a:r>
          </a:p>
          <a:p>
            <a:r>
              <a:rPr lang="en-US" sz="1000" dirty="0" smtClean="0"/>
              <a:t>          enforcement agencies, courts, or interested individuals having personal, detailed knowledge of the</a:t>
            </a:r>
          </a:p>
          <a:p>
            <a:r>
              <a:rPr lang="en-US" sz="1000" dirty="0" smtClean="0"/>
              <a:t>          impairment. In the event a report is accepted under the above criterion, the licensee will be required</a:t>
            </a:r>
          </a:p>
          <a:p>
            <a:r>
              <a:rPr lang="en-US" sz="1000" dirty="0" smtClean="0"/>
              <a:t>          to forward a completed medical questionnaire to the Division of Driver Licensing. The medical report</a:t>
            </a:r>
          </a:p>
          <a:p>
            <a:r>
              <a:rPr lang="en-US" sz="1000" dirty="0" smtClean="0"/>
              <a:t>          will be submitted to a review board consisting of appointed medical specialists. The board will study</a:t>
            </a:r>
          </a:p>
          <a:p>
            <a:r>
              <a:rPr lang="en-US" sz="1000" dirty="0" smtClean="0"/>
              <a:t>          the report and, based on their medical expertise, recommend restrictions. </a:t>
            </a:r>
            <a:endParaRPr lang="en-US" sz="1000" dirty="0"/>
          </a:p>
        </p:txBody>
      </p:sp>
      <p:pic>
        <p:nvPicPr>
          <p:cNvPr id="5" name="Picture 4" descr="yoda.png"/>
          <p:cNvPicPr>
            <a:picLocks noChangeAspect="1"/>
          </p:cNvPicPr>
          <p:nvPr/>
        </p:nvPicPr>
        <p:blipFill>
          <a:blip r:embed="rId2" cstate="print"/>
          <a:stretch>
            <a:fillRect/>
          </a:stretch>
        </p:blipFill>
        <p:spPr>
          <a:xfrm>
            <a:off x="3886200" y="990600"/>
            <a:ext cx="4572000" cy="1752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838200"/>
          </a:xfrm>
        </p:spPr>
        <p:txBody>
          <a:bodyPr>
            <a:noAutofit/>
            <a:scene3d>
              <a:camera prst="orthographicFront"/>
              <a:lightRig rig="threePt" dir="t"/>
            </a:scene3d>
            <a:sp3d extrusionH="57150">
              <a:bevelT w="38100" h="38100"/>
            </a:sp3d>
          </a:bodyPr>
          <a:lstStyle/>
          <a:p>
            <a:r>
              <a:rPr lang="en-US" sz="3200" dirty="0" smtClean="0"/>
              <a:t>DRIVER REHABILITATION PROCESS</a:t>
            </a:r>
            <a:br>
              <a:rPr lang="en-US" sz="3200" dirty="0" smtClean="0"/>
            </a:br>
            <a:r>
              <a:rPr lang="en-US" sz="3200" dirty="0" smtClean="0"/>
              <a:t>                COMPONENTS</a:t>
            </a:r>
            <a:endParaRPr lang="en-US" sz="3200" dirty="0"/>
          </a:p>
        </p:txBody>
      </p:sp>
      <p:sp>
        <p:nvSpPr>
          <p:cNvPr id="7" name="TextBox 6"/>
          <p:cNvSpPr txBox="1"/>
          <p:nvPr/>
        </p:nvSpPr>
        <p:spPr>
          <a:xfrm>
            <a:off x="1143000" y="1600200"/>
            <a:ext cx="6858000" cy="416267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sz="2400" dirty="0" smtClean="0"/>
              <a:t>  Evaluation</a:t>
            </a:r>
          </a:p>
          <a:p>
            <a:endParaRPr lang="en-US" sz="1400" dirty="0" smtClean="0"/>
          </a:p>
          <a:p>
            <a:r>
              <a:rPr lang="en-US" sz="1400" dirty="0" smtClean="0"/>
              <a:t>         Assessment of an individuals cognitive and physical abilities for</a:t>
            </a:r>
          </a:p>
          <a:p>
            <a:r>
              <a:rPr lang="en-US" sz="1400" dirty="0" smtClean="0"/>
              <a:t>         safe operation of a motor vehicle on public roadways.      </a:t>
            </a:r>
          </a:p>
          <a:p>
            <a:pPr>
              <a:buFont typeface="Arial" pitchFamily="34" charset="0"/>
              <a:buChar char="•"/>
            </a:pPr>
            <a:endParaRPr lang="en-US" sz="1400" dirty="0" smtClean="0"/>
          </a:p>
          <a:p>
            <a:pPr>
              <a:buFont typeface="Arial" pitchFamily="34" charset="0"/>
              <a:buChar char="•"/>
            </a:pPr>
            <a:r>
              <a:rPr lang="en-US" sz="2400" dirty="0" smtClean="0"/>
              <a:t>  Training</a:t>
            </a:r>
          </a:p>
          <a:p>
            <a:r>
              <a:rPr lang="en-US" sz="1400" dirty="0" smtClean="0"/>
              <a:t>          </a:t>
            </a:r>
          </a:p>
          <a:p>
            <a:r>
              <a:rPr lang="en-US" sz="1400" dirty="0" smtClean="0"/>
              <a:t>         Equipment operation; Compensatory strategies; Tactical</a:t>
            </a:r>
          </a:p>
          <a:p>
            <a:r>
              <a:rPr lang="en-US" sz="1400" dirty="0" smtClean="0"/>
              <a:t>         Driving/Risk Management;  Extended evaluation </a:t>
            </a:r>
          </a:p>
          <a:p>
            <a:pPr>
              <a:buFont typeface="Arial" pitchFamily="34" charset="0"/>
              <a:buChar char="•"/>
            </a:pPr>
            <a:endParaRPr lang="en-US" sz="1400" dirty="0" smtClean="0"/>
          </a:p>
          <a:p>
            <a:pPr>
              <a:buFont typeface="Arial" pitchFamily="34" charset="0"/>
              <a:buChar char="•"/>
            </a:pPr>
            <a:r>
              <a:rPr lang="en-US" sz="2400" dirty="0" smtClean="0"/>
              <a:t>  Vehicle Modification</a:t>
            </a:r>
          </a:p>
          <a:p>
            <a:r>
              <a:rPr lang="en-US" sz="1400" dirty="0" smtClean="0"/>
              <a:t>    </a:t>
            </a:r>
          </a:p>
          <a:p>
            <a:r>
              <a:rPr lang="en-US" sz="1400" dirty="0" smtClean="0"/>
              <a:t>          When indicated by evaluation and training, alteration of an</a:t>
            </a:r>
          </a:p>
          <a:p>
            <a:r>
              <a:rPr lang="en-US" sz="1400" dirty="0" smtClean="0"/>
              <a:t>          existing motor vehicle to accommodate an individual need that</a:t>
            </a:r>
          </a:p>
          <a:p>
            <a:r>
              <a:rPr lang="en-US" sz="1400" dirty="0" smtClean="0"/>
              <a:t>          allows the individual to safely and independently operate a motor</a:t>
            </a:r>
          </a:p>
          <a:p>
            <a:r>
              <a:rPr lang="en-US" sz="1400" dirty="0" smtClean="0"/>
              <a:t>          vehicle.</a:t>
            </a:r>
          </a:p>
          <a:p>
            <a:endParaRPr lang="en-US" sz="105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3633</TotalTime>
  <Words>1317</Words>
  <Application>Microsoft Office PowerPoint</Application>
  <PresentationFormat>On-screen Show (4:3)</PresentationFormat>
  <Paragraphs>180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Aspect</vt:lpstr>
      <vt:lpstr>INTRODUCTION TO DRIVER REHABILITATION</vt:lpstr>
      <vt:lpstr>Why Is There Such A Thing As Driver Rehabilitation/Evaluation?</vt:lpstr>
      <vt:lpstr>Vehicle Design</vt:lpstr>
      <vt:lpstr>LAWS AND REGULATION</vt:lpstr>
      <vt:lpstr>Slide 5</vt:lpstr>
      <vt:lpstr>LAWS AND REGULATION</vt:lpstr>
      <vt:lpstr>LAWS AND REGULATION</vt:lpstr>
      <vt:lpstr>LAWS AND REGULATION</vt:lpstr>
      <vt:lpstr>DRIVER REHABILITATION PROCESS                 COMPONENTS</vt:lpstr>
      <vt:lpstr>What Does a Driver Evaluation Consist Of ?</vt:lpstr>
      <vt:lpstr>Interview And Physical Evaluation </vt:lpstr>
      <vt:lpstr>Mental Skills are Most Important</vt:lpstr>
      <vt:lpstr>IT’S COMPLICATED</vt:lpstr>
      <vt:lpstr>Clinical Evaluation </vt:lpstr>
      <vt:lpstr>ON ROAD EVALUATION</vt:lpstr>
      <vt:lpstr> ON ROAD EVALUATION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DRIVER EVALUATION</dc:title>
  <dc:creator>austin</dc:creator>
  <cp:lastModifiedBy>austin</cp:lastModifiedBy>
  <cp:revision>5</cp:revision>
  <dcterms:created xsi:type="dcterms:W3CDTF">2014-03-30T22:03:19Z</dcterms:created>
  <dcterms:modified xsi:type="dcterms:W3CDTF">2014-04-02T11:24:56Z</dcterms:modified>
</cp:coreProperties>
</file>